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Montserrat" panose="00000500000000000000" pitchFamily="2" charset="0"/>
      <p:regular r:id="rId14"/>
    </p:embeddedFont>
    <p:embeddedFont>
      <p:font typeface="Montserrat Bold" panose="020B0604020202020204" charset="0"/>
      <p:regular r:id="rId15"/>
    </p:embeddedFont>
    <p:embeddedFont>
      <p:font typeface="Neue Machina Ultra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16413F-731A-412E-98C6-189812ED79ED}" type="datetimeFigureOut">
              <a:rPr lang="en-IN" smtClean="0"/>
              <a:t>17-03-24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A66B81-38E9-44FA-89F7-61A1D4BFB5F4}" type="slidenum">
              <a:rPr lang="en-IN" smtClean="0"/>
              <a:t>‹#›</a:t>
            </a:fld>
            <a:endParaRPr lang="en-IN"/>
          </a:p>
        </p:txBody>
      </p:sp>
    </p:spTree>
    <p:extLst>
      <p:ext uri="{BB962C8B-B14F-4D97-AF65-F5344CB8AC3E}">
        <p14:creationId xmlns:p14="http://schemas.microsoft.com/office/powerpoint/2010/main" val="4193600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FA66B81-38E9-44FA-89F7-61A1D4BFB5F4}" type="slidenum">
              <a:rPr lang="en-IN" smtClean="0"/>
              <a:t>11</a:t>
            </a:fld>
            <a:endParaRPr lang="en-IN"/>
          </a:p>
        </p:txBody>
      </p:sp>
    </p:spTree>
    <p:extLst>
      <p:ext uri="{BB962C8B-B14F-4D97-AF65-F5344CB8AC3E}">
        <p14:creationId xmlns:p14="http://schemas.microsoft.com/office/powerpoint/2010/main" val="1456938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4.svg"/><Relationship Id="rId7"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svg"/><Relationship Id="rId10" Type="http://schemas.openxmlformats.org/officeDocument/2006/relationships/image" Target="../media/image16.png"/><Relationship Id="rId4" Type="http://schemas.openxmlformats.org/officeDocument/2006/relationships/image" Target="../media/image1.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svg"/><Relationship Id="rId7"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75567" y="-4926720"/>
            <a:ext cx="9808535" cy="980853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71731" y="6544095"/>
            <a:ext cx="6009009" cy="600900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100000">
            <a:off x="11884038" y="6896830"/>
            <a:ext cx="8209501" cy="6060105"/>
          </a:xfrm>
          <a:prstGeom prst="rect">
            <a:avLst/>
          </a:prstGeom>
        </p:spPr>
      </p:pic>
      <p:pic>
        <p:nvPicPr>
          <p:cNvPr id="5" name="Picture 5"/>
          <p:cNvPicPr>
            <a:picLocks noChangeAspect="1"/>
          </p:cNvPicPr>
          <p:nvPr/>
        </p:nvPicPr>
        <p:blipFill>
          <a:blip r:embed="rId8"/>
          <a:srcRect/>
          <a:stretch>
            <a:fillRect/>
          </a:stretch>
        </p:blipFill>
        <p:spPr>
          <a:xfrm rot="-1393429">
            <a:off x="13053722" y="6570840"/>
            <a:ext cx="5038265" cy="2462452"/>
          </a:xfrm>
          <a:prstGeom prst="rect">
            <a:avLst/>
          </a:prstGeom>
        </p:spPr>
      </p:pic>
      <p:pic>
        <p:nvPicPr>
          <p:cNvPr id="6" name="Picture 6"/>
          <p:cNvPicPr>
            <a:picLocks noChangeAspect="1"/>
          </p:cNvPicPr>
          <p:nvPr/>
        </p:nvPicPr>
        <p:blipFill>
          <a:blip r:embed="rId9"/>
          <a:srcRect/>
          <a:stretch>
            <a:fillRect/>
          </a:stretch>
        </p:blipFill>
        <p:spPr>
          <a:xfrm>
            <a:off x="573370" y="451148"/>
            <a:ext cx="4479302" cy="4570717"/>
          </a:xfrm>
          <a:prstGeom prst="rect">
            <a:avLst/>
          </a:prstGeom>
        </p:spPr>
      </p:pic>
      <p:pic>
        <p:nvPicPr>
          <p:cNvPr id="7" name="Picture 7"/>
          <p:cNvPicPr>
            <a:picLocks noChangeAspect="1"/>
          </p:cNvPicPr>
          <p:nvPr/>
        </p:nvPicPr>
        <p:blipFill>
          <a:blip r:embed="rId10"/>
          <a:srcRect l="3632" r="3632"/>
          <a:stretch>
            <a:fillRect/>
          </a:stretch>
        </p:blipFill>
        <p:spPr>
          <a:xfrm rot="3042606">
            <a:off x="-834690" y="7957232"/>
            <a:ext cx="4590250" cy="3780462"/>
          </a:xfrm>
          <a:prstGeom prst="rect">
            <a:avLst/>
          </a:prstGeom>
        </p:spPr>
      </p:pic>
      <p:sp>
        <p:nvSpPr>
          <p:cNvPr id="8" name="TextBox 8"/>
          <p:cNvSpPr txBox="1"/>
          <p:nvPr/>
        </p:nvSpPr>
        <p:spPr>
          <a:xfrm>
            <a:off x="2705784" y="3898006"/>
            <a:ext cx="13448042" cy="3675913"/>
          </a:xfrm>
          <a:prstGeom prst="rect">
            <a:avLst/>
          </a:prstGeom>
        </p:spPr>
        <p:txBody>
          <a:bodyPr lIns="0" tIns="0" rIns="0" bIns="0" rtlCol="0" anchor="t">
            <a:spAutoFit/>
          </a:bodyPr>
          <a:lstStyle/>
          <a:p>
            <a:pPr algn="ctr">
              <a:lnSpc>
                <a:spcPts val="14740"/>
              </a:lnSpc>
            </a:pPr>
            <a:r>
              <a:rPr lang="en-US" sz="10529">
                <a:solidFill>
                  <a:srgbClr val="FFBD59"/>
                </a:solidFill>
                <a:latin typeface="Neue Machina UltraBold"/>
              </a:rPr>
              <a:t>GAS LEAKAGE DETECTION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757" b="2757"/>
          <a:stretch>
            <a:fillRect/>
          </a:stretch>
        </p:blipFill>
        <p:spPr>
          <a:xfrm>
            <a:off x="612540" y="482204"/>
            <a:ext cx="17120439" cy="92743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4044" y="427464"/>
            <a:ext cx="8830836" cy="8830836"/>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831439" y="1985568"/>
            <a:ext cx="10570578" cy="10570578"/>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12985356" y="290122"/>
            <a:ext cx="11502684" cy="8491072"/>
          </a:xfrm>
          <a:prstGeom prst="rect">
            <a:avLst/>
          </a:prstGeom>
        </p:spPr>
      </p:pic>
      <p:pic>
        <p:nvPicPr>
          <p:cNvPr id="5" name="Picture 5"/>
          <p:cNvPicPr>
            <a:picLocks noChangeAspect="1"/>
          </p:cNvPicPr>
          <p:nvPr/>
        </p:nvPicPr>
        <p:blipFill>
          <a:blip r:embed="rId9"/>
          <a:srcRect/>
          <a:stretch>
            <a:fillRect/>
          </a:stretch>
        </p:blipFill>
        <p:spPr>
          <a:xfrm>
            <a:off x="-1823539" y="2903539"/>
            <a:ext cx="5366128" cy="5017329"/>
          </a:xfrm>
          <a:prstGeom prst="rect">
            <a:avLst/>
          </a:prstGeom>
        </p:spPr>
      </p:pic>
      <p:sp>
        <p:nvSpPr>
          <p:cNvPr id="6" name="TextBox 6"/>
          <p:cNvSpPr txBox="1"/>
          <p:nvPr/>
        </p:nvSpPr>
        <p:spPr>
          <a:xfrm>
            <a:off x="1664965" y="828675"/>
            <a:ext cx="8148349" cy="1685570"/>
          </a:xfrm>
          <a:prstGeom prst="rect">
            <a:avLst/>
          </a:prstGeom>
        </p:spPr>
        <p:txBody>
          <a:bodyPr lIns="0" tIns="0" rIns="0" bIns="0" rtlCol="0" anchor="t">
            <a:spAutoFit/>
          </a:bodyPr>
          <a:lstStyle/>
          <a:p>
            <a:pPr>
              <a:lnSpc>
                <a:spcPts val="13667"/>
              </a:lnSpc>
            </a:pPr>
            <a:r>
              <a:rPr lang="en-US" sz="9762">
                <a:solidFill>
                  <a:srgbClr val="FFFFFF"/>
                </a:solidFill>
                <a:latin typeface="Neue Machina UltraBold"/>
              </a:rPr>
              <a:t>Thank You</a:t>
            </a:r>
          </a:p>
        </p:txBody>
      </p:sp>
      <p:sp>
        <p:nvSpPr>
          <p:cNvPr id="7" name="TextBox 7"/>
          <p:cNvSpPr txBox="1"/>
          <p:nvPr/>
        </p:nvSpPr>
        <p:spPr>
          <a:xfrm>
            <a:off x="8258638" y="4196326"/>
            <a:ext cx="6893338" cy="646556"/>
          </a:xfrm>
          <a:prstGeom prst="rect">
            <a:avLst/>
          </a:prstGeom>
        </p:spPr>
        <p:txBody>
          <a:bodyPr lIns="0" tIns="0" rIns="0" bIns="0" rtlCol="0" anchor="t">
            <a:spAutoFit/>
          </a:bodyPr>
          <a:lstStyle/>
          <a:p>
            <a:pPr>
              <a:lnSpc>
                <a:spcPts val="5313"/>
              </a:lnSpc>
              <a:spcBef>
                <a:spcPct val="0"/>
              </a:spcBef>
            </a:pPr>
            <a:endParaRPr lang="en-US" sz="3795" dirty="0">
              <a:solidFill>
                <a:srgbClr val="FFBD59"/>
              </a:solidFill>
              <a:latin typeface="Montserrat"/>
            </a:endParaRPr>
          </a:p>
        </p:txBody>
      </p:sp>
      <p:sp>
        <p:nvSpPr>
          <p:cNvPr id="8" name="TextBox 8"/>
          <p:cNvSpPr txBox="1"/>
          <p:nvPr/>
        </p:nvSpPr>
        <p:spPr>
          <a:xfrm>
            <a:off x="9209723" y="5364578"/>
            <a:ext cx="7150729" cy="463653"/>
          </a:xfrm>
          <a:prstGeom prst="rect">
            <a:avLst/>
          </a:prstGeom>
        </p:spPr>
        <p:txBody>
          <a:bodyPr lIns="0" tIns="0" rIns="0" bIns="0" rtlCol="0" anchor="t">
            <a:spAutoFit/>
          </a:bodyPr>
          <a:lstStyle/>
          <a:p>
            <a:pPr>
              <a:lnSpc>
                <a:spcPts val="3913"/>
              </a:lnSpc>
            </a:pPr>
            <a:endParaRPr lang="en-US" sz="2795" dirty="0">
              <a:solidFill>
                <a:srgbClr val="FFBD59"/>
              </a:solidFill>
              <a:latin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75567" y="-5108501"/>
            <a:ext cx="8959767" cy="895976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23539" y="8850222"/>
            <a:ext cx="5595023" cy="559502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1691861" y="4327318"/>
            <a:ext cx="9654974" cy="7127127"/>
          </a:xfrm>
          <a:prstGeom prst="rect">
            <a:avLst/>
          </a:prstGeom>
        </p:spPr>
      </p:pic>
      <p:pic>
        <p:nvPicPr>
          <p:cNvPr id="5" name="Picture 5"/>
          <p:cNvPicPr>
            <a:picLocks noChangeAspect="1"/>
          </p:cNvPicPr>
          <p:nvPr/>
        </p:nvPicPr>
        <p:blipFill>
          <a:blip r:embed="rId8"/>
          <a:srcRect/>
          <a:stretch>
            <a:fillRect/>
          </a:stretch>
        </p:blipFill>
        <p:spPr>
          <a:xfrm>
            <a:off x="416013" y="530893"/>
            <a:ext cx="2292647" cy="2635226"/>
          </a:xfrm>
          <a:prstGeom prst="rect">
            <a:avLst/>
          </a:prstGeom>
        </p:spPr>
      </p:pic>
      <p:pic>
        <p:nvPicPr>
          <p:cNvPr id="6" name="Picture 6"/>
          <p:cNvPicPr>
            <a:picLocks noChangeAspect="1"/>
          </p:cNvPicPr>
          <p:nvPr/>
        </p:nvPicPr>
        <p:blipFill>
          <a:blip r:embed="rId9"/>
          <a:srcRect l="10029" r="10029"/>
          <a:stretch>
            <a:fillRect/>
          </a:stretch>
        </p:blipFill>
        <p:spPr>
          <a:xfrm rot="1953174">
            <a:off x="145981" y="8063763"/>
            <a:ext cx="5153321" cy="3803397"/>
          </a:xfrm>
          <a:prstGeom prst="rect">
            <a:avLst/>
          </a:prstGeom>
        </p:spPr>
      </p:pic>
      <p:pic>
        <p:nvPicPr>
          <p:cNvPr id="7" name="Picture 7"/>
          <p:cNvPicPr>
            <a:picLocks noChangeAspect="1"/>
          </p:cNvPicPr>
          <p:nvPr/>
        </p:nvPicPr>
        <p:blipFill>
          <a:blip r:embed="rId10"/>
          <a:srcRect/>
          <a:stretch>
            <a:fillRect/>
          </a:stretch>
        </p:blipFill>
        <p:spPr>
          <a:xfrm>
            <a:off x="15636817" y="4700034"/>
            <a:ext cx="3978993" cy="4150188"/>
          </a:xfrm>
          <a:prstGeom prst="rect">
            <a:avLst/>
          </a:prstGeom>
        </p:spPr>
      </p:pic>
      <p:sp>
        <p:nvSpPr>
          <p:cNvPr id="8" name="TextBox 8"/>
          <p:cNvSpPr txBox="1"/>
          <p:nvPr/>
        </p:nvSpPr>
        <p:spPr>
          <a:xfrm>
            <a:off x="8923766" y="866775"/>
            <a:ext cx="8335534" cy="1391556"/>
          </a:xfrm>
          <a:prstGeom prst="rect">
            <a:avLst/>
          </a:prstGeom>
        </p:spPr>
        <p:txBody>
          <a:bodyPr lIns="0" tIns="0" rIns="0" bIns="0" rtlCol="0" anchor="t">
            <a:spAutoFit/>
          </a:bodyPr>
          <a:lstStyle/>
          <a:p>
            <a:pPr>
              <a:lnSpc>
                <a:spcPts val="11337"/>
              </a:lnSpc>
            </a:pPr>
            <a:r>
              <a:rPr lang="en-US" sz="8098">
                <a:solidFill>
                  <a:srgbClr val="FFBD59"/>
                </a:solidFill>
                <a:latin typeface="Neue Machina UltraBold"/>
              </a:rPr>
              <a:t>OUR GOAL</a:t>
            </a:r>
          </a:p>
        </p:txBody>
      </p:sp>
      <p:sp>
        <p:nvSpPr>
          <p:cNvPr id="9" name="TextBox 9"/>
          <p:cNvSpPr txBox="1"/>
          <p:nvPr/>
        </p:nvSpPr>
        <p:spPr>
          <a:xfrm>
            <a:off x="1028700" y="4138244"/>
            <a:ext cx="12579265" cy="3064339"/>
          </a:xfrm>
          <a:prstGeom prst="rect">
            <a:avLst/>
          </a:prstGeom>
        </p:spPr>
        <p:txBody>
          <a:bodyPr lIns="0" tIns="0" rIns="0" bIns="0" rtlCol="0" anchor="t">
            <a:spAutoFit/>
          </a:bodyPr>
          <a:lstStyle/>
          <a:p>
            <a:pPr>
              <a:lnSpc>
                <a:spcPts val="4870"/>
              </a:lnSpc>
            </a:pPr>
            <a:r>
              <a:rPr lang="en-US" sz="3479">
                <a:solidFill>
                  <a:srgbClr val="FFFFFF"/>
                </a:solidFill>
                <a:latin typeface="Montserrat"/>
              </a:rPr>
              <a:t>The objective of our project is to detect leakages revolving around LPG-based cars, small-scale factories or in-home appliances . The leakage of LPG could lead to a variety of disasters. In case of a gas leakage, our system detects the same and alerts the surroundings.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302985" y="5252558"/>
            <a:ext cx="10289861" cy="1028986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390896" y="-3222830"/>
            <a:ext cx="8150362" cy="8150362"/>
          </a:xfrm>
          <a:prstGeom prst="rect">
            <a:avLst/>
          </a:prstGeom>
        </p:spPr>
      </p:pic>
      <p:sp>
        <p:nvSpPr>
          <p:cNvPr id="4" name="TextBox 4"/>
          <p:cNvSpPr txBox="1"/>
          <p:nvPr/>
        </p:nvSpPr>
        <p:spPr>
          <a:xfrm>
            <a:off x="1984570" y="652326"/>
            <a:ext cx="14318861" cy="1685603"/>
          </a:xfrm>
          <a:prstGeom prst="rect">
            <a:avLst/>
          </a:prstGeom>
        </p:spPr>
        <p:txBody>
          <a:bodyPr lIns="0" tIns="0" rIns="0" bIns="0" rtlCol="0" anchor="t">
            <a:spAutoFit/>
          </a:bodyPr>
          <a:lstStyle/>
          <a:p>
            <a:pPr algn="ctr">
              <a:lnSpc>
                <a:spcPts val="13667"/>
              </a:lnSpc>
            </a:pPr>
            <a:r>
              <a:rPr lang="en-US" sz="9762">
                <a:solidFill>
                  <a:srgbClr val="FFBD59"/>
                </a:solidFill>
                <a:latin typeface="Neue Machina UltraBold"/>
              </a:rPr>
              <a:t>Market Overview</a:t>
            </a:r>
          </a:p>
        </p:txBody>
      </p:sp>
      <p:sp>
        <p:nvSpPr>
          <p:cNvPr id="5" name="TextBox 5"/>
          <p:cNvSpPr txBox="1"/>
          <p:nvPr/>
        </p:nvSpPr>
        <p:spPr>
          <a:xfrm>
            <a:off x="2959830" y="3063843"/>
            <a:ext cx="12368341" cy="6044640"/>
          </a:xfrm>
          <a:prstGeom prst="rect">
            <a:avLst/>
          </a:prstGeom>
        </p:spPr>
        <p:txBody>
          <a:bodyPr lIns="0" tIns="0" rIns="0" bIns="0" rtlCol="0" anchor="t">
            <a:spAutoFit/>
          </a:bodyPr>
          <a:lstStyle/>
          <a:p>
            <a:pPr algn="ctr">
              <a:lnSpc>
                <a:spcPts val="5404"/>
              </a:lnSpc>
            </a:pPr>
            <a:r>
              <a:rPr lang="en-US" sz="3860">
                <a:solidFill>
                  <a:srgbClr val="FFFFFF"/>
                </a:solidFill>
                <a:latin typeface="Montserrat"/>
              </a:rPr>
              <a:t>In homes &amp; automobiles, the gases are stored in one place and are used at other places. They're often carried using pipelines.</a:t>
            </a:r>
          </a:p>
          <a:p>
            <a:pPr algn="ctr">
              <a:lnSpc>
                <a:spcPts val="5404"/>
              </a:lnSpc>
            </a:pPr>
            <a:r>
              <a:rPr lang="en-US" sz="3860">
                <a:solidFill>
                  <a:srgbClr val="FFFFFF"/>
                </a:solidFill>
                <a:latin typeface="Montserrat"/>
              </a:rPr>
              <a:t>These pipelines are made up of rubber and have joints &amp; bends. Over the years, these points wear out and the gas leakage eventually occurs. </a:t>
            </a:r>
          </a:p>
          <a:p>
            <a:pPr algn="ctr">
              <a:lnSpc>
                <a:spcPts val="5404"/>
              </a:lnSpc>
            </a:pPr>
            <a:endParaRPr lang="en-US" sz="3860">
              <a:solidFill>
                <a:srgbClr val="FFFFFF"/>
              </a:solidFill>
              <a:latin typeface="Montserrat"/>
            </a:endParaRPr>
          </a:p>
          <a:p>
            <a:pPr algn="ctr">
              <a:lnSpc>
                <a:spcPts val="5404"/>
              </a:lnSpc>
            </a:pPr>
            <a:r>
              <a:rPr lang="en-US" sz="3860">
                <a:solidFill>
                  <a:srgbClr val="FFFFFF"/>
                </a:solidFill>
                <a:latin typeface="Montserrat"/>
              </a:rPr>
              <a:t>And this is where our project shows its significance!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456590" y="-2133883"/>
            <a:ext cx="7564026" cy="756402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571164" y="3973154"/>
            <a:ext cx="9218676" cy="9218676"/>
          </a:xfrm>
          <a:prstGeom prst="rect">
            <a:avLst/>
          </a:prstGeom>
        </p:spPr>
      </p:pic>
      <p:pic>
        <p:nvPicPr>
          <p:cNvPr id="4" name="Picture 4"/>
          <p:cNvPicPr>
            <a:picLocks noChangeAspect="1"/>
          </p:cNvPicPr>
          <p:nvPr/>
        </p:nvPicPr>
        <p:blipFill>
          <a:blip r:embed="rId6"/>
          <a:srcRect t="20" r="253" b="17125"/>
          <a:stretch>
            <a:fillRect/>
          </a:stretch>
        </p:blipFill>
        <p:spPr>
          <a:xfrm>
            <a:off x="5694454" y="6164947"/>
            <a:ext cx="6987371" cy="5796760"/>
          </a:xfrm>
          <a:prstGeom prst="rect">
            <a:avLst/>
          </a:prstGeom>
        </p:spPr>
      </p:pic>
      <p:grpSp>
        <p:nvGrpSpPr>
          <p:cNvPr id="5" name="Group 5"/>
          <p:cNvGrpSpPr>
            <a:grpSpLocks noChangeAspect="1"/>
          </p:cNvGrpSpPr>
          <p:nvPr/>
        </p:nvGrpSpPr>
        <p:grpSpPr>
          <a:xfrm>
            <a:off x="3402579" y="1989136"/>
            <a:ext cx="11482842" cy="11482842"/>
            <a:chOff x="0" y="0"/>
            <a:chExt cx="6355080" cy="6355080"/>
          </a:xfrm>
        </p:grpSpPr>
        <p:sp>
          <p:nvSpPr>
            <p:cNvPr id="6" name="Freeform 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834609" y="8212248"/>
            <a:ext cx="3216307" cy="1145809"/>
          </a:xfrm>
          <a:prstGeom prst="rect">
            <a:avLst/>
          </a:prstGeom>
        </p:spPr>
      </p:pic>
      <p:sp>
        <p:nvSpPr>
          <p:cNvPr id="8" name="TextBox 8"/>
          <p:cNvSpPr txBox="1"/>
          <p:nvPr/>
        </p:nvSpPr>
        <p:spPr>
          <a:xfrm>
            <a:off x="3077851" y="62403"/>
            <a:ext cx="12132298" cy="1171231"/>
          </a:xfrm>
          <a:prstGeom prst="rect">
            <a:avLst/>
          </a:prstGeom>
        </p:spPr>
        <p:txBody>
          <a:bodyPr lIns="0" tIns="0" rIns="0" bIns="0" rtlCol="0" anchor="t">
            <a:spAutoFit/>
          </a:bodyPr>
          <a:lstStyle/>
          <a:p>
            <a:pPr algn="ctr">
              <a:lnSpc>
                <a:spcPts val="9468"/>
              </a:lnSpc>
            </a:pPr>
            <a:r>
              <a:rPr lang="en-US" sz="6763">
                <a:solidFill>
                  <a:srgbClr val="FFBD59"/>
                </a:solidFill>
                <a:latin typeface="Neue Machina UltraBold"/>
              </a:rPr>
              <a:t>COMPONENTS</a:t>
            </a:r>
          </a:p>
        </p:txBody>
      </p:sp>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354550" y="1541469"/>
            <a:ext cx="3216307" cy="1145809"/>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382692" y="2573015"/>
            <a:ext cx="3216307" cy="1145809"/>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95193" y="-4864633"/>
            <a:ext cx="9028310" cy="9028310"/>
          </a:xfrm>
          <a:prstGeom prst="rect">
            <a:avLst/>
          </a:prstGeom>
        </p:spPr>
      </p:pic>
      <p:pic>
        <p:nvPicPr>
          <p:cNvPr id="12" name="Picture 12"/>
          <p:cNvPicPr>
            <a:picLocks noChangeAspect="1"/>
          </p:cNvPicPr>
          <p:nvPr/>
        </p:nvPicPr>
        <p:blipFill>
          <a:blip r:embed="rId9"/>
          <a:srcRect/>
          <a:stretch>
            <a:fillRect/>
          </a:stretch>
        </p:blipFill>
        <p:spPr>
          <a:xfrm rot="10344677">
            <a:off x="-877637" y="-716602"/>
            <a:ext cx="4140717" cy="2443023"/>
          </a:xfrm>
          <a:prstGeom prst="rect">
            <a:avLst/>
          </a:prstGeom>
        </p:spPr>
      </p:pic>
      <p:pic>
        <p:nvPicPr>
          <p:cNvPr id="13" name="Picture 13"/>
          <p:cNvPicPr>
            <a:picLocks noChangeAspect="1"/>
          </p:cNvPicPr>
          <p:nvPr/>
        </p:nvPicPr>
        <p:blipFill>
          <a:blip r:embed="rId10"/>
          <a:srcRect/>
          <a:stretch>
            <a:fillRect/>
          </a:stretch>
        </p:blipFill>
        <p:spPr>
          <a:xfrm>
            <a:off x="16200749" y="-1003022"/>
            <a:ext cx="4682268" cy="4896489"/>
          </a:xfrm>
          <a:prstGeom prst="rect">
            <a:avLst/>
          </a:prstGeom>
        </p:spPr>
      </p:pic>
      <p:pic>
        <p:nvPicPr>
          <p:cNvPr id="14" name="Picture 1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224964" y="2573015"/>
            <a:ext cx="3216307" cy="1145809"/>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990846" y="8212248"/>
            <a:ext cx="3216307" cy="1145809"/>
          </a:xfrm>
          <a:prstGeom prst="rect">
            <a:avLst/>
          </a:prstGeom>
        </p:spPr>
      </p:pic>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990846" y="5331350"/>
            <a:ext cx="3216307" cy="1145809"/>
          </a:xfrm>
          <a:prstGeom prst="rect">
            <a:avLst/>
          </a:prstGeom>
        </p:spPr>
      </p:pic>
      <p:pic>
        <p:nvPicPr>
          <p:cNvPr id="17" name="Picture 1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317767" y="5331350"/>
            <a:ext cx="3216307" cy="1145809"/>
          </a:xfrm>
          <a:prstGeom prst="rect">
            <a:avLst/>
          </a:prstGeom>
        </p:spPr>
      </p:pic>
      <p:sp>
        <p:nvSpPr>
          <p:cNvPr id="18" name="TextBox 18"/>
          <p:cNvSpPr txBox="1"/>
          <p:nvPr/>
        </p:nvSpPr>
        <p:spPr>
          <a:xfrm>
            <a:off x="3224964" y="2957007"/>
            <a:ext cx="3216307" cy="339725"/>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Montserrat"/>
              </a:rPr>
              <a:t>Your paragraph text</a:t>
            </a:r>
          </a:p>
        </p:txBody>
      </p:sp>
      <p:sp>
        <p:nvSpPr>
          <p:cNvPr id="19" name="TextBox 19"/>
          <p:cNvSpPr txBox="1"/>
          <p:nvPr/>
        </p:nvSpPr>
        <p:spPr>
          <a:xfrm>
            <a:off x="2317767" y="5664682"/>
            <a:ext cx="3216307" cy="495301"/>
          </a:xfrm>
          <a:prstGeom prst="rect">
            <a:avLst/>
          </a:prstGeom>
        </p:spPr>
        <p:txBody>
          <a:bodyPr lIns="0" tIns="0" rIns="0" bIns="0" rtlCol="0" anchor="t">
            <a:spAutoFit/>
          </a:bodyPr>
          <a:lstStyle/>
          <a:p>
            <a:pPr algn="ctr">
              <a:lnSpc>
                <a:spcPts val="4199"/>
              </a:lnSpc>
              <a:spcBef>
                <a:spcPct val="0"/>
              </a:spcBef>
            </a:pPr>
            <a:r>
              <a:rPr lang="en-US" sz="2999">
                <a:solidFill>
                  <a:srgbClr val="FF1616"/>
                </a:solidFill>
                <a:latin typeface="Montserrat Bold"/>
              </a:rPr>
              <a:t>BREADBOARD</a:t>
            </a:r>
          </a:p>
        </p:txBody>
      </p:sp>
      <p:sp>
        <p:nvSpPr>
          <p:cNvPr id="20" name="TextBox 20"/>
          <p:cNvSpPr txBox="1"/>
          <p:nvPr/>
        </p:nvSpPr>
        <p:spPr>
          <a:xfrm>
            <a:off x="13302647" y="8534867"/>
            <a:ext cx="2592705" cy="495376"/>
          </a:xfrm>
          <a:prstGeom prst="rect">
            <a:avLst/>
          </a:prstGeom>
        </p:spPr>
        <p:txBody>
          <a:bodyPr lIns="0" tIns="0" rIns="0" bIns="0" rtlCol="0" anchor="t">
            <a:spAutoFit/>
          </a:bodyPr>
          <a:lstStyle/>
          <a:p>
            <a:pPr algn="ctr">
              <a:lnSpc>
                <a:spcPts val="4195"/>
              </a:lnSpc>
              <a:spcBef>
                <a:spcPct val="0"/>
              </a:spcBef>
            </a:pPr>
            <a:r>
              <a:rPr lang="en-US" sz="2996">
                <a:solidFill>
                  <a:srgbClr val="FF1616"/>
                </a:solidFill>
                <a:latin typeface="Montserrat Bold"/>
              </a:rPr>
              <a:t>LED DISPLAY</a:t>
            </a:r>
          </a:p>
        </p:txBody>
      </p:sp>
      <p:sp>
        <p:nvSpPr>
          <p:cNvPr id="21" name="TextBox 21"/>
          <p:cNvSpPr txBox="1"/>
          <p:nvPr/>
        </p:nvSpPr>
        <p:spPr>
          <a:xfrm>
            <a:off x="3550179" y="2947482"/>
            <a:ext cx="2565876" cy="495301"/>
          </a:xfrm>
          <a:prstGeom prst="rect">
            <a:avLst/>
          </a:prstGeom>
        </p:spPr>
        <p:txBody>
          <a:bodyPr lIns="0" tIns="0" rIns="0" bIns="0" rtlCol="0" anchor="t">
            <a:spAutoFit/>
          </a:bodyPr>
          <a:lstStyle/>
          <a:p>
            <a:pPr algn="ctr">
              <a:lnSpc>
                <a:spcPts val="4199"/>
              </a:lnSpc>
              <a:spcBef>
                <a:spcPct val="0"/>
              </a:spcBef>
            </a:pPr>
            <a:r>
              <a:rPr lang="en-US" sz="2999">
                <a:solidFill>
                  <a:srgbClr val="FF1616"/>
                </a:solidFill>
                <a:latin typeface="Montserrat Bold"/>
              </a:rPr>
              <a:t>BUZZER</a:t>
            </a:r>
          </a:p>
        </p:txBody>
      </p:sp>
      <p:sp>
        <p:nvSpPr>
          <p:cNvPr id="22" name="TextBox 22"/>
          <p:cNvSpPr txBox="1"/>
          <p:nvPr/>
        </p:nvSpPr>
        <p:spPr>
          <a:xfrm>
            <a:off x="7109843" y="1837091"/>
            <a:ext cx="3741958" cy="514350"/>
          </a:xfrm>
          <a:prstGeom prst="rect">
            <a:avLst/>
          </a:prstGeom>
        </p:spPr>
        <p:txBody>
          <a:bodyPr lIns="0" tIns="0" rIns="0" bIns="0" rtlCol="0" anchor="t">
            <a:spAutoFit/>
          </a:bodyPr>
          <a:lstStyle/>
          <a:p>
            <a:pPr algn="ctr">
              <a:lnSpc>
                <a:spcPts val="4200"/>
              </a:lnSpc>
              <a:spcBef>
                <a:spcPct val="0"/>
              </a:spcBef>
            </a:pPr>
            <a:r>
              <a:rPr lang="en-US" sz="3000">
                <a:solidFill>
                  <a:srgbClr val="FF1616"/>
                </a:solidFill>
                <a:latin typeface="Montserrat Bold"/>
              </a:rPr>
              <a:t>ARDUINO UNO</a:t>
            </a:r>
          </a:p>
        </p:txBody>
      </p:sp>
      <p:sp>
        <p:nvSpPr>
          <p:cNvPr id="23" name="TextBox 23"/>
          <p:cNvSpPr txBox="1"/>
          <p:nvPr/>
        </p:nvSpPr>
        <p:spPr>
          <a:xfrm>
            <a:off x="11042993" y="2859409"/>
            <a:ext cx="3941211" cy="514350"/>
          </a:xfrm>
          <a:prstGeom prst="rect">
            <a:avLst/>
          </a:prstGeom>
        </p:spPr>
        <p:txBody>
          <a:bodyPr lIns="0" tIns="0" rIns="0" bIns="0" rtlCol="0" anchor="t">
            <a:spAutoFit/>
          </a:bodyPr>
          <a:lstStyle/>
          <a:p>
            <a:pPr algn="ctr">
              <a:lnSpc>
                <a:spcPts val="4200"/>
              </a:lnSpc>
              <a:spcBef>
                <a:spcPct val="0"/>
              </a:spcBef>
            </a:pPr>
            <a:r>
              <a:rPr lang="en-US" sz="3000">
                <a:solidFill>
                  <a:srgbClr val="FF1616"/>
                </a:solidFill>
                <a:latin typeface="Montserrat Bold"/>
              </a:rPr>
              <a:t>SERVO MOTOR</a:t>
            </a:r>
          </a:p>
        </p:txBody>
      </p:sp>
      <p:sp>
        <p:nvSpPr>
          <p:cNvPr id="24" name="TextBox 24"/>
          <p:cNvSpPr txBox="1"/>
          <p:nvPr/>
        </p:nvSpPr>
        <p:spPr>
          <a:xfrm>
            <a:off x="12407785" y="5650597"/>
            <a:ext cx="4382429" cy="514350"/>
          </a:xfrm>
          <a:prstGeom prst="rect">
            <a:avLst/>
          </a:prstGeom>
        </p:spPr>
        <p:txBody>
          <a:bodyPr lIns="0" tIns="0" rIns="0" bIns="0" rtlCol="0" anchor="t">
            <a:spAutoFit/>
          </a:bodyPr>
          <a:lstStyle/>
          <a:p>
            <a:pPr algn="ctr">
              <a:lnSpc>
                <a:spcPts val="4200"/>
              </a:lnSpc>
              <a:spcBef>
                <a:spcPct val="0"/>
              </a:spcBef>
            </a:pPr>
            <a:r>
              <a:rPr lang="en-US" sz="3000">
                <a:solidFill>
                  <a:srgbClr val="FF1616"/>
                </a:solidFill>
                <a:latin typeface="Montserrat Bold"/>
              </a:rPr>
              <a:t>GAS SENSOR</a:t>
            </a:r>
          </a:p>
        </p:txBody>
      </p:sp>
      <p:sp>
        <p:nvSpPr>
          <p:cNvPr id="25" name="TextBox 25"/>
          <p:cNvSpPr txBox="1"/>
          <p:nvPr/>
        </p:nvSpPr>
        <p:spPr>
          <a:xfrm>
            <a:off x="2123322" y="8251753"/>
            <a:ext cx="2565876" cy="1019176"/>
          </a:xfrm>
          <a:prstGeom prst="rect">
            <a:avLst/>
          </a:prstGeom>
        </p:spPr>
        <p:txBody>
          <a:bodyPr lIns="0" tIns="0" rIns="0" bIns="0" rtlCol="0" anchor="t">
            <a:spAutoFit/>
          </a:bodyPr>
          <a:lstStyle/>
          <a:p>
            <a:pPr algn="ctr">
              <a:lnSpc>
                <a:spcPts val="4199"/>
              </a:lnSpc>
              <a:spcBef>
                <a:spcPct val="0"/>
              </a:spcBef>
            </a:pPr>
            <a:r>
              <a:rPr lang="en-US" sz="2999">
                <a:solidFill>
                  <a:srgbClr val="FF1616"/>
                </a:solidFill>
                <a:latin typeface="Montserrat Bold"/>
              </a:rPr>
              <a:t>JUMPER WIRES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7041" t="42403" r="28780" b="27917"/>
          <a:stretch>
            <a:fillRect/>
          </a:stretch>
        </p:blipFill>
        <p:spPr>
          <a:xfrm>
            <a:off x="571863" y="510009"/>
            <a:ext cx="4775133" cy="3109873"/>
          </a:xfrm>
          <a:prstGeom prst="rect">
            <a:avLst/>
          </a:prstGeom>
        </p:spPr>
      </p:pic>
      <p:pic>
        <p:nvPicPr>
          <p:cNvPr id="3" name="Picture 3"/>
          <p:cNvPicPr>
            <a:picLocks noChangeAspect="1"/>
          </p:cNvPicPr>
          <p:nvPr/>
        </p:nvPicPr>
        <p:blipFill>
          <a:blip r:embed="rId3"/>
          <a:srcRect l="30580" t="45389" r="37792" b="22894"/>
          <a:stretch>
            <a:fillRect/>
          </a:stretch>
        </p:blipFill>
        <p:spPr>
          <a:xfrm>
            <a:off x="13618203" y="6074813"/>
            <a:ext cx="4232808" cy="3183487"/>
          </a:xfrm>
          <a:prstGeom prst="rect">
            <a:avLst/>
          </a:prstGeom>
        </p:spPr>
      </p:pic>
      <p:pic>
        <p:nvPicPr>
          <p:cNvPr id="4" name="Picture 4"/>
          <p:cNvPicPr>
            <a:picLocks noChangeAspect="1"/>
          </p:cNvPicPr>
          <p:nvPr/>
        </p:nvPicPr>
        <p:blipFill>
          <a:blip r:embed="rId4"/>
          <a:srcRect l="22905" t="33454" r="23079" b="13435"/>
          <a:stretch>
            <a:fillRect/>
          </a:stretch>
        </p:blipFill>
        <p:spPr>
          <a:xfrm>
            <a:off x="6266578" y="2433688"/>
            <a:ext cx="6273592" cy="4626299"/>
          </a:xfrm>
          <a:prstGeom prst="rect">
            <a:avLst/>
          </a:prstGeom>
        </p:spPr>
      </p:pic>
      <p:sp>
        <p:nvSpPr>
          <p:cNvPr id="5" name="TextBox 5"/>
          <p:cNvSpPr txBox="1"/>
          <p:nvPr/>
        </p:nvSpPr>
        <p:spPr>
          <a:xfrm>
            <a:off x="7391400" y="7259809"/>
            <a:ext cx="3903639" cy="1020598"/>
          </a:xfrm>
          <a:prstGeom prst="rect">
            <a:avLst/>
          </a:prstGeom>
        </p:spPr>
        <p:txBody>
          <a:bodyPr wrap="square" lIns="0" tIns="0" rIns="0" bIns="0" rtlCol="0" anchor="t">
            <a:spAutoFit/>
          </a:bodyPr>
          <a:lstStyle/>
          <a:p>
            <a:pPr algn="ctr">
              <a:lnSpc>
                <a:spcPts val="8321"/>
              </a:lnSpc>
              <a:spcBef>
                <a:spcPct val="0"/>
              </a:spcBef>
            </a:pPr>
            <a:r>
              <a:rPr lang="en-US" sz="5943" dirty="0">
                <a:solidFill>
                  <a:srgbClr val="FFBD59"/>
                </a:solidFill>
                <a:latin typeface="Montserrat"/>
              </a:rPr>
              <a:t>ARDUINO</a:t>
            </a:r>
          </a:p>
        </p:txBody>
      </p:sp>
      <p:sp>
        <p:nvSpPr>
          <p:cNvPr id="6" name="TextBox 6"/>
          <p:cNvSpPr txBox="1"/>
          <p:nvPr/>
        </p:nvSpPr>
        <p:spPr>
          <a:xfrm>
            <a:off x="800282" y="3907658"/>
            <a:ext cx="4546714" cy="605308"/>
          </a:xfrm>
          <a:prstGeom prst="rect">
            <a:avLst/>
          </a:prstGeom>
        </p:spPr>
        <p:txBody>
          <a:bodyPr lIns="0" tIns="0" rIns="0" bIns="0" rtlCol="0" anchor="t">
            <a:spAutoFit/>
          </a:bodyPr>
          <a:lstStyle/>
          <a:p>
            <a:pPr algn="ctr">
              <a:lnSpc>
                <a:spcPts val="4961"/>
              </a:lnSpc>
              <a:spcBef>
                <a:spcPct val="0"/>
              </a:spcBef>
            </a:pPr>
            <a:r>
              <a:rPr lang="en-US" sz="3543">
                <a:solidFill>
                  <a:srgbClr val="FFBD59"/>
                </a:solidFill>
                <a:latin typeface="Montserrat Bold"/>
              </a:rPr>
              <a:t>LED DISPLAY</a:t>
            </a:r>
          </a:p>
        </p:txBody>
      </p:sp>
      <p:sp>
        <p:nvSpPr>
          <p:cNvPr id="7" name="TextBox 7"/>
          <p:cNvSpPr txBox="1"/>
          <p:nvPr/>
        </p:nvSpPr>
        <p:spPr>
          <a:xfrm>
            <a:off x="13618203" y="9349413"/>
            <a:ext cx="4669797" cy="602871"/>
          </a:xfrm>
          <a:prstGeom prst="rect">
            <a:avLst/>
          </a:prstGeom>
        </p:spPr>
        <p:txBody>
          <a:bodyPr lIns="0" tIns="0" rIns="0" bIns="0" rtlCol="0" anchor="t">
            <a:spAutoFit/>
          </a:bodyPr>
          <a:lstStyle/>
          <a:p>
            <a:pPr algn="ctr">
              <a:lnSpc>
                <a:spcPts val="5095"/>
              </a:lnSpc>
              <a:spcBef>
                <a:spcPct val="0"/>
              </a:spcBef>
            </a:pPr>
            <a:r>
              <a:rPr lang="en-US" sz="3639">
                <a:solidFill>
                  <a:srgbClr val="FFBD59"/>
                </a:solidFill>
                <a:latin typeface="Montserrat Bold"/>
              </a:rPr>
              <a:t>GAS SENSOR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843655" y="-4882840"/>
            <a:ext cx="8853235" cy="885323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857141" y="-1551311"/>
            <a:ext cx="6548628" cy="6548628"/>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585033" y="5143500"/>
            <a:ext cx="8881445" cy="8881445"/>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253092" y="7827753"/>
            <a:ext cx="8331672" cy="8331672"/>
          </a:xfrm>
          <a:prstGeom prst="rect">
            <a:avLst/>
          </a:prstGeom>
        </p:spPr>
      </p:pic>
      <p:pic>
        <p:nvPicPr>
          <p:cNvPr id="6" name="Picture 6"/>
          <p:cNvPicPr>
            <a:picLocks noChangeAspect="1"/>
          </p:cNvPicPr>
          <p:nvPr/>
        </p:nvPicPr>
        <p:blipFill>
          <a:blip r:embed="rId6"/>
          <a:srcRect/>
          <a:stretch>
            <a:fillRect/>
          </a:stretch>
        </p:blipFill>
        <p:spPr>
          <a:xfrm>
            <a:off x="15869971" y="8535586"/>
            <a:ext cx="2778658" cy="2285446"/>
          </a:xfrm>
          <a:prstGeom prst="rect">
            <a:avLst/>
          </a:prstGeom>
        </p:spPr>
      </p:pic>
      <p:pic>
        <p:nvPicPr>
          <p:cNvPr id="7" name="Picture 7"/>
          <p:cNvPicPr>
            <a:picLocks noChangeAspect="1"/>
          </p:cNvPicPr>
          <p:nvPr/>
        </p:nvPicPr>
        <p:blipFill>
          <a:blip r:embed="rId7"/>
          <a:srcRect/>
          <a:stretch>
            <a:fillRect/>
          </a:stretch>
        </p:blipFill>
        <p:spPr>
          <a:xfrm>
            <a:off x="14467384" y="-2331083"/>
            <a:ext cx="4456517" cy="5122434"/>
          </a:xfrm>
          <a:prstGeom prst="rect">
            <a:avLst/>
          </a:prstGeom>
        </p:spPr>
      </p:pic>
      <p:sp>
        <p:nvSpPr>
          <p:cNvPr id="8" name="TextBox 8"/>
          <p:cNvSpPr txBox="1"/>
          <p:nvPr/>
        </p:nvSpPr>
        <p:spPr>
          <a:xfrm>
            <a:off x="7509265" y="866775"/>
            <a:ext cx="6810927" cy="1420311"/>
          </a:xfrm>
          <a:prstGeom prst="rect">
            <a:avLst/>
          </a:prstGeom>
        </p:spPr>
        <p:txBody>
          <a:bodyPr lIns="0" tIns="0" rIns="0" bIns="0" rtlCol="0" anchor="t">
            <a:spAutoFit/>
          </a:bodyPr>
          <a:lstStyle/>
          <a:p>
            <a:pPr>
              <a:lnSpc>
                <a:spcPts val="11587"/>
              </a:lnSpc>
            </a:pPr>
            <a:r>
              <a:rPr lang="en-US" sz="8276">
                <a:solidFill>
                  <a:srgbClr val="FFBD59"/>
                </a:solidFill>
                <a:latin typeface="Neue Machina UltraBold"/>
              </a:rPr>
              <a:t>WORKING</a:t>
            </a:r>
          </a:p>
        </p:txBody>
      </p:sp>
      <p:sp>
        <p:nvSpPr>
          <p:cNvPr id="9" name="TextBox 9"/>
          <p:cNvSpPr txBox="1"/>
          <p:nvPr/>
        </p:nvSpPr>
        <p:spPr>
          <a:xfrm>
            <a:off x="1028700" y="2834619"/>
            <a:ext cx="13291492" cy="4551087"/>
          </a:xfrm>
          <a:prstGeom prst="rect">
            <a:avLst/>
          </a:prstGeom>
        </p:spPr>
        <p:txBody>
          <a:bodyPr lIns="0" tIns="0" rIns="0" bIns="0" rtlCol="0" anchor="t">
            <a:spAutoFit/>
          </a:bodyPr>
          <a:lstStyle/>
          <a:p>
            <a:pPr>
              <a:lnSpc>
                <a:spcPts val="5196"/>
              </a:lnSpc>
            </a:pPr>
            <a:r>
              <a:rPr lang="en-US" sz="3711">
                <a:solidFill>
                  <a:srgbClr val="FFFFFF"/>
                </a:solidFill>
                <a:latin typeface="Montserrat"/>
              </a:rPr>
              <a:t>The working of our project is quite intuitive. When the Gas Leak Sensor, detects any gas leakage, it immediately changes the position of the servo motor; this is to indicate that the valve is being closed to avoid any further leakage. Along with this, the user has to be notified, so an alarm starts ringing. This uses the buzzer. And a red LED is used to indicate that there is a leak.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045041" y="1028700"/>
            <a:ext cx="12197918"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724066" y="-3249112"/>
            <a:ext cx="10108006" cy="1010800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506202" y="5480242"/>
            <a:ext cx="7502760" cy="7502760"/>
          </a:xfrm>
          <a:prstGeom prst="rect">
            <a:avLst/>
          </a:prstGeom>
        </p:spPr>
      </p:pic>
      <p:pic>
        <p:nvPicPr>
          <p:cNvPr id="4" name="Picture 4"/>
          <p:cNvPicPr>
            <a:picLocks noChangeAspect="1"/>
          </p:cNvPicPr>
          <p:nvPr/>
        </p:nvPicPr>
        <p:blipFill>
          <a:blip r:embed="rId6"/>
          <a:srcRect/>
          <a:stretch>
            <a:fillRect/>
          </a:stretch>
        </p:blipFill>
        <p:spPr>
          <a:xfrm>
            <a:off x="15005652" y="6351229"/>
            <a:ext cx="7092806" cy="6631773"/>
          </a:xfrm>
          <a:prstGeom prst="rect">
            <a:avLst/>
          </a:prstGeom>
        </p:spPr>
      </p:pic>
      <p:pic>
        <p:nvPicPr>
          <p:cNvPr id="5" name="Picture 5"/>
          <p:cNvPicPr>
            <a:picLocks noChangeAspect="1"/>
          </p:cNvPicPr>
          <p:nvPr/>
        </p:nvPicPr>
        <p:blipFill>
          <a:blip r:embed="rId7"/>
          <a:srcRect t="2127" b="2127"/>
          <a:stretch>
            <a:fillRect/>
          </a:stretch>
        </p:blipFill>
        <p:spPr>
          <a:xfrm rot="1365435">
            <a:off x="-3521864" y="-1343938"/>
            <a:ext cx="5331375" cy="5182304"/>
          </a:xfrm>
          <a:prstGeom prst="rect">
            <a:avLst/>
          </a:prstGeom>
        </p:spPr>
      </p:pic>
      <p:pic>
        <p:nvPicPr>
          <p:cNvPr id="6" name="Picture 6"/>
          <p:cNvPicPr>
            <a:picLocks noChangeAspect="1"/>
          </p:cNvPicPr>
          <p:nvPr/>
        </p:nvPicPr>
        <p:blipFill>
          <a:blip r:embed="rId8"/>
          <a:srcRect r="2947"/>
          <a:stretch>
            <a:fillRect/>
          </a:stretch>
        </p:blipFill>
        <p:spPr>
          <a:xfrm>
            <a:off x="4520503" y="1028700"/>
            <a:ext cx="8684702" cy="85136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TextBox 2"/>
          <p:cNvSpPr txBox="1"/>
          <p:nvPr/>
        </p:nvSpPr>
        <p:spPr>
          <a:xfrm>
            <a:off x="175930" y="117495"/>
            <a:ext cx="8408075" cy="10132003"/>
          </a:xfrm>
          <a:prstGeom prst="rect">
            <a:avLst/>
          </a:prstGeom>
        </p:spPr>
        <p:txBody>
          <a:bodyPr lIns="0" tIns="0" rIns="0" bIns="0" rtlCol="0" anchor="t">
            <a:spAutoFit/>
          </a:bodyPr>
          <a:lstStyle/>
          <a:p>
            <a:pPr algn="ctr">
              <a:lnSpc>
                <a:spcPts val="3188"/>
              </a:lnSpc>
              <a:spcBef>
                <a:spcPct val="0"/>
              </a:spcBef>
            </a:pPr>
            <a:r>
              <a:rPr lang="en-US" sz="2277">
                <a:solidFill>
                  <a:srgbClr val="FFBD59"/>
                </a:solidFill>
                <a:latin typeface="Montserrat"/>
              </a:rPr>
              <a:t>CODE EXPLANATION</a:t>
            </a:r>
          </a:p>
          <a:p>
            <a:pPr algn="ctr">
              <a:lnSpc>
                <a:spcPts val="2348"/>
              </a:lnSpc>
              <a:spcBef>
                <a:spcPct val="0"/>
              </a:spcBef>
            </a:pPr>
            <a:r>
              <a:rPr lang="en-US" sz="1677">
                <a:solidFill>
                  <a:srgbClr val="FFFFFF"/>
                </a:solidFill>
                <a:latin typeface="Montserrat Bold"/>
              </a:rPr>
              <a:t>#include&lt;Servo.h&gt;  //include Servo header file</a:t>
            </a:r>
          </a:p>
          <a:p>
            <a:pPr algn="ctr">
              <a:lnSpc>
                <a:spcPts val="2348"/>
              </a:lnSpc>
              <a:spcBef>
                <a:spcPct val="0"/>
              </a:spcBef>
            </a:pPr>
            <a:endParaRPr lang="en-US" sz="1677">
              <a:solidFill>
                <a:srgbClr val="FFFFFF"/>
              </a:solidFill>
              <a:latin typeface="Montserrat Bold"/>
            </a:endParaRPr>
          </a:p>
          <a:p>
            <a:pPr algn="ctr">
              <a:lnSpc>
                <a:spcPts val="2348"/>
              </a:lnSpc>
              <a:spcBef>
                <a:spcPct val="0"/>
              </a:spcBef>
            </a:pPr>
            <a:r>
              <a:rPr lang="en-US" sz="1677">
                <a:solidFill>
                  <a:srgbClr val="FFFFFF"/>
                </a:solidFill>
                <a:latin typeface="Montserrat Bold"/>
              </a:rPr>
              <a:t>Servo servo;</a:t>
            </a:r>
          </a:p>
          <a:p>
            <a:pPr algn="ctr">
              <a:lnSpc>
                <a:spcPts val="2348"/>
              </a:lnSpc>
              <a:spcBef>
                <a:spcPct val="0"/>
              </a:spcBef>
            </a:pPr>
            <a:endParaRPr lang="en-US" sz="1677">
              <a:solidFill>
                <a:srgbClr val="FFFFFF"/>
              </a:solidFill>
              <a:latin typeface="Montserrat Bold"/>
            </a:endParaRPr>
          </a:p>
          <a:p>
            <a:pPr algn="ctr">
              <a:lnSpc>
                <a:spcPts val="2348"/>
              </a:lnSpc>
              <a:spcBef>
                <a:spcPct val="0"/>
              </a:spcBef>
            </a:pPr>
            <a:r>
              <a:rPr lang="en-US" sz="1677">
                <a:solidFill>
                  <a:srgbClr val="FFFFFF"/>
                </a:solidFill>
                <a:latin typeface="Montserrat Bold"/>
              </a:rPr>
              <a:t>int smokeA0=A0;</a:t>
            </a:r>
          </a:p>
          <a:p>
            <a:pPr algn="ctr">
              <a:lnSpc>
                <a:spcPts val="2348"/>
              </a:lnSpc>
              <a:spcBef>
                <a:spcPct val="0"/>
              </a:spcBef>
            </a:pPr>
            <a:endParaRPr lang="en-US" sz="1677">
              <a:solidFill>
                <a:srgbClr val="FFFFFF"/>
              </a:solidFill>
              <a:latin typeface="Montserrat Bold"/>
            </a:endParaRPr>
          </a:p>
          <a:p>
            <a:pPr algn="ctr">
              <a:lnSpc>
                <a:spcPts val="2348"/>
              </a:lnSpc>
              <a:spcBef>
                <a:spcPct val="0"/>
              </a:spcBef>
            </a:pPr>
            <a:r>
              <a:rPr lang="en-US" sz="1677">
                <a:solidFill>
                  <a:srgbClr val="FFFFFF"/>
                </a:solidFill>
                <a:latin typeface="Montserrat Bold"/>
              </a:rPr>
              <a:t>int buzzer =11;</a:t>
            </a:r>
          </a:p>
          <a:p>
            <a:pPr algn="ctr">
              <a:lnSpc>
                <a:spcPts val="2348"/>
              </a:lnSpc>
              <a:spcBef>
                <a:spcPct val="0"/>
              </a:spcBef>
            </a:pPr>
            <a:endParaRPr lang="en-US" sz="1677">
              <a:solidFill>
                <a:srgbClr val="FFFFFF"/>
              </a:solidFill>
              <a:latin typeface="Montserrat Bold"/>
            </a:endParaRPr>
          </a:p>
          <a:p>
            <a:pPr algn="ctr">
              <a:lnSpc>
                <a:spcPts val="2348"/>
              </a:lnSpc>
              <a:spcBef>
                <a:spcPct val="0"/>
              </a:spcBef>
            </a:pPr>
            <a:r>
              <a:rPr lang="en-US" sz="1677">
                <a:solidFill>
                  <a:srgbClr val="FFFFFF"/>
                </a:solidFill>
                <a:latin typeface="Montserrat Bold"/>
              </a:rPr>
              <a:t>int led = 12;</a:t>
            </a:r>
          </a:p>
          <a:p>
            <a:pPr algn="ctr">
              <a:lnSpc>
                <a:spcPts val="2348"/>
              </a:lnSpc>
              <a:spcBef>
                <a:spcPct val="0"/>
              </a:spcBef>
            </a:pPr>
            <a:endParaRPr lang="en-US" sz="1677">
              <a:solidFill>
                <a:srgbClr val="FFFFFF"/>
              </a:solidFill>
              <a:latin typeface="Montserrat Bold"/>
            </a:endParaRPr>
          </a:p>
          <a:p>
            <a:pPr algn="ctr">
              <a:lnSpc>
                <a:spcPts val="2348"/>
              </a:lnSpc>
              <a:spcBef>
                <a:spcPct val="0"/>
              </a:spcBef>
            </a:pPr>
            <a:r>
              <a:rPr lang="en-US" sz="1677">
                <a:solidFill>
                  <a:srgbClr val="FFFFFF"/>
                </a:solidFill>
                <a:latin typeface="Montserrat Bold"/>
              </a:rPr>
              <a:t>float sensorValue;</a:t>
            </a:r>
          </a:p>
          <a:p>
            <a:pPr algn="ctr">
              <a:lnSpc>
                <a:spcPts val="2348"/>
              </a:lnSpc>
              <a:spcBef>
                <a:spcPct val="0"/>
              </a:spcBef>
            </a:pPr>
            <a:endParaRPr lang="en-US" sz="1677">
              <a:solidFill>
                <a:srgbClr val="FFFFFF"/>
              </a:solidFill>
              <a:latin typeface="Montserrat Bold"/>
            </a:endParaRPr>
          </a:p>
          <a:p>
            <a:pPr algn="ctr">
              <a:lnSpc>
                <a:spcPts val="2348"/>
              </a:lnSpc>
              <a:spcBef>
                <a:spcPct val="0"/>
              </a:spcBef>
            </a:pPr>
            <a:r>
              <a:rPr lang="en-US" sz="1677">
                <a:solidFill>
                  <a:srgbClr val="FFFFFF"/>
                </a:solidFill>
                <a:latin typeface="Montserrat Bold"/>
              </a:rPr>
              <a:t>/* Initialize the pins A0, 11, 12 and create a float datatype to store sensor value*/</a:t>
            </a:r>
          </a:p>
          <a:p>
            <a:pPr algn="ctr">
              <a:lnSpc>
                <a:spcPts val="2348"/>
              </a:lnSpc>
              <a:spcBef>
                <a:spcPct val="0"/>
              </a:spcBef>
            </a:pPr>
            <a:endParaRPr lang="en-US" sz="1677">
              <a:solidFill>
                <a:srgbClr val="FFFFFF"/>
              </a:solidFill>
              <a:latin typeface="Montserrat Bold"/>
            </a:endParaRPr>
          </a:p>
          <a:p>
            <a:pPr algn="ctr">
              <a:lnSpc>
                <a:spcPts val="2348"/>
              </a:lnSpc>
              <a:spcBef>
                <a:spcPct val="0"/>
              </a:spcBef>
            </a:pPr>
            <a:r>
              <a:rPr lang="en-US" sz="1677">
                <a:solidFill>
                  <a:srgbClr val="FFFFFF"/>
                </a:solidFill>
                <a:latin typeface="Montserrat Bold"/>
              </a:rPr>
              <a:t>void setup() {</a:t>
            </a:r>
          </a:p>
          <a:p>
            <a:pPr algn="ctr">
              <a:lnSpc>
                <a:spcPts val="2348"/>
              </a:lnSpc>
              <a:spcBef>
                <a:spcPct val="0"/>
              </a:spcBef>
            </a:pPr>
            <a:endParaRPr lang="en-US" sz="1677">
              <a:solidFill>
                <a:srgbClr val="FFFFFF"/>
              </a:solidFill>
              <a:latin typeface="Montserrat Bold"/>
            </a:endParaRPr>
          </a:p>
          <a:p>
            <a:pPr algn="ctr">
              <a:lnSpc>
                <a:spcPts val="2348"/>
              </a:lnSpc>
              <a:spcBef>
                <a:spcPct val="0"/>
              </a:spcBef>
            </a:pPr>
            <a:r>
              <a:rPr lang="en-US" sz="1677">
                <a:solidFill>
                  <a:srgbClr val="FFFFFF"/>
                </a:solidFill>
                <a:latin typeface="Montserrat Bold"/>
              </a:rPr>
              <a:t>  pinMode(buzzer,OUTPUT);</a:t>
            </a:r>
          </a:p>
          <a:p>
            <a:pPr algn="ctr">
              <a:lnSpc>
                <a:spcPts val="2348"/>
              </a:lnSpc>
              <a:spcBef>
                <a:spcPct val="0"/>
              </a:spcBef>
            </a:pPr>
            <a:endParaRPr lang="en-US" sz="1677">
              <a:solidFill>
                <a:srgbClr val="FFFFFF"/>
              </a:solidFill>
              <a:latin typeface="Montserrat Bold"/>
            </a:endParaRPr>
          </a:p>
          <a:p>
            <a:pPr algn="ctr">
              <a:lnSpc>
                <a:spcPts val="2348"/>
              </a:lnSpc>
              <a:spcBef>
                <a:spcPct val="0"/>
              </a:spcBef>
            </a:pPr>
            <a:r>
              <a:rPr lang="en-US" sz="1677">
                <a:solidFill>
                  <a:srgbClr val="FFFFFF"/>
                </a:solidFill>
                <a:latin typeface="Montserrat Bold"/>
              </a:rPr>
              <a:t>  pinMode(led, OUTPUT);</a:t>
            </a:r>
          </a:p>
          <a:p>
            <a:pPr algn="ctr">
              <a:lnSpc>
                <a:spcPts val="2348"/>
              </a:lnSpc>
              <a:spcBef>
                <a:spcPct val="0"/>
              </a:spcBef>
            </a:pPr>
            <a:endParaRPr lang="en-US" sz="1677">
              <a:solidFill>
                <a:srgbClr val="FFFFFF"/>
              </a:solidFill>
              <a:latin typeface="Montserrat Bold"/>
            </a:endParaRPr>
          </a:p>
          <a:p>
            <a:pPr algn="ctr">
              <a:lnSpc>
                <a:spcPts val="2348"/>
              </a:lnSpc>
              <a:spcBef>
                <a:spcPct val="0"/>
              </a:spcBef>
            </a:pPr>
            <a:r>
              <a:rPr lang="en-US" sz="1677">
                <a:solidFill>
                  <a:srgbClr val="FFFFFF"/>
                </a:solidFill>
                <a:latin typeface="Montserrat Bold"/>
              </a:rPr>
              <a:t>  pinMode(smokeA0,INPUT);</a:t>
            </a:r>
          </a:p>
          <a:p>
            <a:pPr algn="ctr">
              <a:lnSpc>
                <a:spcPts val="2348"/>
              </a:lnSpc>
              <a:spcBef>
                <a:spcPct val="0"/>
              </a:spcBef>
            </a:pPr>
            <a:endParaRPr lang="en-US" sz="1677">
              <a:solidFill>
                <a:srgbClr val="FFFFFF"/>
              </a:solidFill>
              <a:latin typeface="Montserrat Bold"/>
            </a:endParaRPr>
          </a:p>
          <a:p>
            <a:pPr algn="ctr">
              <a:lnSpc>
                <a:spcPts val="2348"/>
              </a:lnSpc>
              <a:spcBef>
                <a:spcPct val="0"/>
              </a:spcBef>
            </a:pPr>
            <a:r>
              <a:rPr lang="en-US" sz="1677">
                <a:solidFill>
                  <a:srgbClr val="FFFFFF"/>
                </a:solidFill>
                <a:latin typeface="Montserrat Bold"/>
              </a:rPr>
              <a:t>   Serial.begin(9600); // sets the serial port to 9600</a:t>
            </a:r>
          </a:p>
          <a:p>
            <a:pPr algn="ctr">
              <a:lnSpc>
                <a:spcPts val="2348"/>
              </a:lnSpc>
              <a:spcBef>
                <a:spcPct val="0"/>
              </a:spcBef>
            </a:pPr>
            <a:endParaRPr lang="en-US" sz="1677">
              <a:solidFill>
                <a:srgbClr val="FFFFFF"/>
              </a:solidFill>
              <a:latin typeface="Montserrat Bold"/>
            </a:endParaRPr>
          </a:p>
          <a:p>
            <a:pPr algn="ctr">
              <a:lnSpc>
                <a:spcPts val="2348"/>
              </a:lnSpc>
              <a:spcBef>
                <a:spcPct val="0"/>
              </a:spcBef>
            </a:pPr>
            <a:r>
              <a:rPr lang="en-US" sz="1677">
                <a:solidFill>
                  <a:srgbClr val="FFFFFF"/>
                </a:solidFill>
                <a:latin typeface="Montserrat Bold"/>
              </a:rPr>
              <a:t>  Serial.println("Gas sensor warming up!");</a:t>
            </a:r>
          </a:p>
          <a:p>
            <a:pPr algn="ctr">
              <a:lnSpc>
                <a:spcPts val="2348"/>
              </a:lnSpc>
              <a:spcBef>
                <a:spcPct val="0"/>
              </a:spcBef>
            </a:pPr>
            <a:endParaRPr lang="en-US" sz="1677">
              <a:solidFill>
                <a:srgbClr val="FFFFFF"/>
              </a:solidFill>
              <a:latin typeface="Montserrat Bold"/>
            </a:endParaRPr>
          </a:p>
          <a:p>
            <a:pPr algn="ctr">
              <a:lnSpc>
                <a:spcPts val="2348"/>
              </a:lnSpc>
              <a:spcBef>
                <a:spcPct val="0"/>
              </a:spcBef>
            </a:pPr>
            <a:r>
              <a:rPr lang="en-US" sz="1677">
                <a:solidFill>
                  <a:srgbClr val="FFFFFF"/>
                </a:solidFill>
                <a:latin typeface="Montserrat Bold"/>
              </a:rPr>
              <a:t>  delay(20000); // allow the MQ-6 to warm up</a:t>
            </a:r>
          </a:p>
          <a:p>
            <a:pPr algn="ctr">
              <a:lnSpc>
                <a:spcPts val="2348"/>
              </a:lnSpc>
              <a:spcBef>
                <a:spcPct val="0"/>
              </a:spcBef>
            </a:pPr>
            <a:endParaRPr lang="en-US" sz="1677">
              <a:solidFill>
                <a:srgbClr val="FFFFFF"/>
              </a:solidFill>
              <a:latin typeface="Montserrat Bold"/>
            </a:endParaRPr>
          </a:p>
          <a:p>
            <a:pPr algn="ctr">
              <a:lnSpc>
                <a:spcPts val="2348"/>
              </a:lnSpc>
              <a:spcBef>
                <a:spcPct val="0"/>
              </a:spcBef>
            </a:pPr>
            <a:r>
              <a:rPr lang="en-US" sz="1677">
                <a:solidFill>
                  <a:srgbClr val="FFFFFF"/>
                </a:solidFill>
                <a:latin typeface="Montserrat Bold"/>
              </a:rPr>
              <a:t>  servo.attach(8);</a:t>
            </a:r>
          </a:p>
          <a:p>
            <a:pPr algn="ctr">
              <a:lnSpc>
                <a:spcPts val="2348"/>
              </a:lnSpc>
              <a:spcBef>
                <a:spcPct val="0"/>
              </a:spcBef>
            </a:pPr>
            <a:endParaRPr lang="en-US" sz="1677">
              <a:solidFill>
                <a:srgbClr val="FFFFFF"/>
              </a:solidFill>
              <a:latin typeface="Montserrat Bold"/>
            </a:endParaRPr>
          </a:p>
          <a:p>
            <a:pPr algn="ctr">
              <a:lnSpc>
                <a:spcPts val="2348"/>
              </a:lnSpc>
              <a:spcBef>
                <a:spcPct val="0"/>
              </a:spcBef>
            </a:pPr>
            <a:r>
              <a:rPr lang="en-US" sz="1677">
                <a:solidFill>
                  <a:srgbClr val="FFFFFF"/>
                </a:solidFill>
                <a:latin typeface="Montserrat Bold"/>
              </a:rPr>
              <a:t>  servo.write(0);</a:t>
            </a:r>
          </a:p>
          <a:p>
            <a:pPr algn="ctr">
              <a:lnSpc>
                <a:spcPts val="2348"/>
              </a:lnSpc>
              <a:spcBef>
                <a:spcPct val="0"/>
              </a:spcBef>
            </a:pPr>
            <a:endParaRPr lang="en-US" sz="1677">
              <a:solidFill>
                <a:srgbClr val="FFFFFF"/>
              </a:solidFill>
              <a:latin typeface="Montserrat Bold"/>
            </a:endParaRPr>
          </a:p>
          <a:p>
            <a:pPr algn="ctr">
              <a:lnSpc>
                <a:spcPts val="2348"/>
              </a:lnSpc>
              <a:spcBef>
                <a:spcPct val="0"/>
              </a:spcBef>
            </a:pPr>
            <a:r>
              <a:rPr lang="en-US" sz="1677">
                <a:solidFill>
                  <a:srgbClr val="FFFFFF"/>
                </a:solidFill>
                <a:latin typeface="Montserrat Bold"/>
              </a:rPr>
              <a:t>  delay(2000);</a:t>
            </a:r>
          </a:p>
        </p:txBody>
      </p:sp>
      <p:sp>
        <p:nvSpPr>
          <p:cNvPr id="3" name="TextBox 3"/>
          <p:cNvSpPr txBox="1"/>
          <p:nvPr/>
        </p:nvSpPr>
        <p:spPr>
          <a:xfrm>
            <a:off x="8085642" y="576218"/>
            <a:ext cx="9733893" cy="8682082"/>
          </a:xfrm>
          <a:prstGeom prst="rect">
            <a:avLst/>
          </a:prstGeom>
        </p:spPr>
        <p:txBody>
          <a:bodyPr lIns="0" tIns="0" rIns="0" bIns="0" rtlCol="0" anchor="t">
            <a:spAutoFit/>
          </a:bodyPr>
          <a:lstStyle/>
          <a:p>
            <a:pPr algn="ctr">
              <a:lnSpc>
                <a:spcPts val="1934"/>
              </a:lnSpc>
              <a:spcBef>
                <a:spcPct val="0"/>
              </a:spcBef>
            </a:pPr>
            <a:r>
              <a:rPr lang="en-US" sz="1382">
                <a:solidFill>
                  <a:srgbClr val="FFFFFF"/>
                </a:solidFill>
                <a:latin typeface="Montserrat Bold"/>
              </a:rPr>
              <a:t>void loop() {</a:t>
            </a:r>
          </a:p>
          <a:p>
            <a:pPr algn="ctr">
              <a:lnSpc>
                <a:spcPts val="1934"/>
              </a:lnSpc>
              <a:spcBef>
                <a:spcPct val="0"/>
              </a:spcBef>
            </a:pPr>
            <a:endParaRPr lang="en-US" sz="1382">
              <a:solidFill>
                <a:srgbClr val="FFFFFF"/>
              </a:solidFill>
              <a:latin typeface="Montserrat Bold"/>
            </a:endParaRPr>
          </a:p>
          <a:p>
            <a:pPr algn="ctr">
              <a:lnSpc>
                <a:spcPts val="1934"/>
              </a:lnSpc>
              <a:spcBef>
                <a:spcPct val="0"/>
              </a:spcBef>
            </a:pPr>
            <a:r>
              <a:rPr lang="en-US" sz="1382">
                <a:solidFill>
                  <a:srgbClr val="FFFFFF"/>
                </a:solidFill>
                <a:latin typeface="Montserrat Bold"/>
              </a:rPr>
              <a:t>  sensorValue=analogRead(smokeA0);</a:t>
            </a:r>
          </a:p>
          <a:p>
            <a:pPr algn="ctr">
              <a:lnSpc>
                <a:spcPts val="1934"/>
              </a:lnSpc>
              <a:spcBef>
                <a:spcPct val="0"/>
              </a:spcBef>
            </a:pPr>
            <a:endParaRPr lang="en-US" sz="1382">
              <a:solidFill>
                <a:srgbClr val="FFFFFF"/>
              </a:solidFill>
              <a:latin typeface="Montserrat Bold"/>
            </a:endParaRPr>
          </a:p>
          <a:p>
            <a:pPr algn="ctr">
              <a:lnSpc>
                <a:spcPts val="1934"/>
              </a:lnSpc>
              <a:spcBef>
                <a:spcPct val="0"/>
              </a:spcBef>
            </a:pPr>
            <a:r>
              <a:rPr lang="en-US" sz="1382">
                <a:solidFill>
                  <a:srgbClr val="FFFFFF"/>
                </a:solidFill>
                <a:latin typeface="Montserrat Bold"/>
              </a:rPr>
              <a:t>  if(sensorValue &gt; 600)</a:t>
            </a:r>
          </a:p>
          <a:p>
            <a:pPr algn="ctr">
              <a:lnSpc>
                <a:spcPts val="1934"/>
              </a:lnSpc>
              <a:spcBef>
                <a:spcPct val="0"/>
              </a:spcBef>
            </a:pPr>
            <a:r>
              <a:rPr lang="en-US" sz="1382">
                <a:solidFill>
                  <a:srgbClr val="FFFFFF"/>
                </a:solidFill>
                <a:latin typeface="Montserrat"/>
              </a:rPr>
              <a:t>{</a:t>
            </a:r>
          </a:p>
          <a:p>
            <a:pPr algn="ctr">
              <a:lnSpc>
                <a:spcPts val="1934"/>
              </a:lnSpc>
              <a:spcBef>
                <a:spcPct val="0"/>
              </a:spcBef>
            </a:pPr>
            <a:r>
              <a:rPr lang="en-US" sz="1382">
                <a:solidFill>
                  <a:srgbClr val="FFFFFF"/>
                </a:solidFill>
                <a:latin typeface="Montserrat Bold"/>
              </a:rPr>
              <a:t>    Serial.print(" | Smoke detected!");</a:t>
            </a:r>
          </a:p>
          <a:p>
            <a:pPr algn="ctr">
              <a:lnSpc>
                <a:spcPts val="1934"/>
              </a:lnSpc>
              <a:spcBef>
                <a:spcPct val="0"/>
              </a:spcBef>
            </a:pPr>
            <a:endParaRPr lang="en-US" sz="1382">
              <a:solidFill>
                <a:srgbClr val="FFFFFF"/>
              </a:solidFill>
              <a:latin typeface="Montserrat Bold"/>
            </a:endParaRPr>
          </a:p>
          <a:p>
            <a:pPr algn="ctr">
              <a:lnSpc>
                <a:spcPts val="1934"/>
              </a:lnSpc>
              <a:spcBef>
                <a:spcPct val="0"/>
              </a:spcBef>
            </a:pPr>
            <a:r>
              <a:rPr lang="en-US" sz="1382">
                <a:solidFill>
                  <a:srgbClr val="FFFFFF"/>
                </a:solidFill>
                <a:latin typeface="Montserrat Bold"/>
              </a:rPr>
              <a:t>    digitalWrite(buzzer,HIGH);</a:t>
            </a:r>
          </a:p>
          <a:p>
            <a:pPr algn="ctr">
              <a:lnSpc>
                <a:spcPts val="1934"/>
              </a:lnSpc>
              <a:spcBef>
                <a:spcPct val="0"/>
              </a:spcBef>
            </a:pPr>
            <a:endParaRPr lang="en-US" sz="1382">
              <a:solidFill>
                <a:srgbClr val="FFFFFF"/>
              </a:solidFill>
              <a:latin typeface="Montserrat Bold"/>
            </a:endParaRPr>
          </a:p>
          <a:p>
            <a:pPr algn="ctr">
              <a:lnSpc>
                <a:spcPts val="1934"/>
              </a:lnSpc>
              <a:spcBef>
                <a:spcPct val="0"/>
              </a:spcBef>
            </a:pPr>
            <a:r>
              <a:rPr lang="en-US" sz="1382">
                <a:solidFill>
                  <a:srgbClr val="FFFFFF"/>
                </a:solidFill>
                <a:latin typeface="Montserrat Bold"/>
              </a:rPr>
              <a:t>    digitalWrite(led,HIGH);</a:t>
            </a:r>
          </a:p>
          <a:p>
            <a:pPr algn="ctr">
              <a:lnSpc>
                <a:spcPts val="1934"/>
              </a:lnSpc>
              <a:spcBef>
                <a:spcPct val="0"/>
              </a:spcBef>
            </a:pPr>
            <a:endParaRPr lang="en-US" sz="1382">
              <a:solidFill>
                <a:srgbClr val="FFFFFF"/>
              </a:solidFill>
              <a:latin typeface="Montserrat Bold"/>
            </a:endParaRPr>
          </a:p>
          <a:p>
            <a:pPr algn="ctr">
              <a:lnSpc>
                <a:spcPts val="1934"/>
              </a:lnSpc>
              <a:spcBef>
                <a:spcPct val="0"/>
              </a:spcBef>
            </a:pPr>
            <a:r>
              <a:rPr lang="en-US" sz="1382">
                <a:solidFill>
                  <a:srgbClr val="FFFFFF"/>
                </a:solidFill>
                <a:latin typeface="Montserrat Bold"/>
              </a:rPr>
              <a:t>    servo.write(90);</a:t>
            </a:r>
          </a:p>
          <a:p>
            <a:pPr algn="ctr">
              <a:lnSpc>
                <a:spcPts val="1934"/>
              </a:lnSpc>
              <a:spcBef>
                <a:spcPct val="0"/>
              </a:spcBef>
            </a:pPr>
            <a:endParaRPr lang="en-US" sz="1382">
              <a:solidFill>
                <a:srgbClr val="FFFFFF"/>
              </a:solidFill>
              <a:latin typeface="Montserrat Bold"/>
            </a:endParaRPr>
          </a:p>
          <a:p>
            <a:pPr algn="ctr">
              <a:lnSpc>
                <a:spcPts val="1934"/>
              </a:lnSpc>
              <a:spcBef>
                <a:spcPct val="0"/>
              </a:spcBef>
            </a:pPr>
            <a:r>
              <a:rPr lang="en-US" sz="1382">
                <a:solidFill>
                  <a:srgbClr val="FFFFFF"/>
                </a:solidFill>
                <a:latin typeface="Montserrat Bold"/>
              </a:rPr>
              <a:t>    delay(1000);</a:t>
            </a:r>
          </a:p>
          <a:p>
            <a:pPr algn="ctr">
              <a:lnSpc>
                <a:spcPts val="1934"/>
              </a:lnSpc>
              <a:spcBef>
                <a:spcPct val="0"/>
              </a:spcBef>
            </a:pPr>
            <a:r>
              <a:rPr lang="en-US" sz="1382">
                <a:solidFill>
                  <a:srgbClr val="FFFFFF"/>
                </a:solidFill>
                <a:latin typeface="Montserrat Bold"/>
              </a:rPr>
              <a:t>  }</a:t>
            </a:r>
          </a:p>
          <a:p>
            <a:pPr algn="ctr">
              <a:lnSpc>
                <a:spcPts val="1934"/>
              </a:lnSpc>
              <a:spcBef>
                <a:spcPct val="0"/>
              </a:spcBef>
            </a:pPr>
            <a:r>
              <a:rPr lang="en-US" sz="1382">
                <a:solidFill>
                  <a:srgbClr val="FFFFFF"/>
                </a:solidFill>
                <a:latin typeface="Montserrat Bold"/>
              </a:rPr>
              <a:t>  else</a:t>
            </a:r>
          </a:p>
          <a:p>
            <a:pPr algn="ctr">
              <a:lnSpc>
                <a:spcPts val="1934"/>
              </a:lnSpc>
              <a:spcBef>
                <a:spcPct val="0"/>
              </a:spcBef>
            </a:pPr>
            <a:r>
              <a:rPr lang="en-US" sz="1382">
                <a:solidFill>
                  <a:srgbClr val="FFFFFF"/>
                </a:solidFill>
                <a:latin typeface="Montserrat Bold"/>
              </a:rPr>
              <a:t>  {</a:t>
            </a:r>
          </a:p>
          <a:p>
            <a:pPr algn="ctr">
              <a:lnSpc>
                <a:spcPts val="1934"/>
              </a:lnSpc>
              <a:spcBef>
                <a:spcPct val="0"/>
              </a:spcBef>
            </a:pPr>
            <a:r>
              <a:rPr lang="en-US" sz="1382">
                <a:solidFill>
                  <a:srgbClr val="FFFFFF"/>
                </a:solidFill>
                <a:latin typeface="Montserrat Bold"/>
              </a:rPr>
              <a:t>     Serial.print(" | Smoke  not detected!");</a:t>
            </a:r>
          </a:p>
          <a:p>
            <a:pPr algn="ctr">
              <a:lnSpc>
                <a:spcPts val="1934"/>
              </a:lnSpc>
              <a:spcBef>
                <a:spcPct val="0"/>
              </a:spcBef>
            </a:pPr>
            <a:endParaRPr lang="en-US" sz="1382">
              <a:solidFill>
                <a:srgbClr val="FFFFFF"/>
              </a:solidFill>
              <a:latin typeface="Montserrat Bold"/>
            </a:endParaRPr>
          </a:p>
          <a:p>
            <a:pPr algn="ctr">
              <a:lnSpc>
                <a:spcPts val="1934"/>
              </a:lnSpc>
              <a:spcBef>
                <a:spcPct val="0"/>
              </a:spcBef>
            </a:pPr>
            <a:r>
              <a:rPr lang="en-US" sz="1382">
                <a:solidFill>
                  <a:srgbClr val="FFFFFF"/>
                </a:solidFill>
                <a:latin typeface="Montserrat Bold"/>
              </a:rPr>
              <a:t>    digitalWrite(buzzer, LOW);</a:t>
            </a:r>
          </a:p>
          <a:p>
            <a:pPr algn="ctr">
              <a:lnSpc>
                <a:spcPts val="1934"/>
              </a:lnSpc>
              <a:spcBef>
                <a:spcPct val="0"/>
              </a:spcBef>
            </a:pPr>
            <a:endParaRPr lang="en-US" sz="1382">
              <a:solidFill>
                <a:srgbClr val="FFFFFF"/>
              </a:solidFill>
              <a:latin typeface="Montserrat Bold"/>
            </a:endParaRPr>
          </a:p>
          <a:p>
            <a:pPr algn="ctr">
              <a:lnSpc>
                <a:spcPts val="1934"/>
              </a:lnSpc>
              <a:spcBef>
                <a:spcPct val="0"/>
              </a:spcBef>
            </a:pPr>
            <a:r>
              <a:rPr lang="en-US" sz="1382">
                <a:solidFill>
                  <a:srgbClr val="FFFFFF"/>
                </a:solidFill>
                <a:latin typeface="Montserrat Bold"/>
              </a:rPr>
              <a:t>    digitalWrite(led,LOW);</a:t>
            </a:r>
          </a:p>
          <a:p>
            <a:pPr algn="ctr">
              <a:lnSpc>
                <a:spcPts val="1934"/>
              </a:lnSpc>
              <a:spcBef>
                <a:spcPct val="0"/>
              </a:spcBef>
            </a:pPr>
            <a:endParaRPr lang="en-US" sz="1382">
              <a:solidFill>
                <a:srgbClr val="FFFFFF"/>
              </a:solidFill>
              <a:latin typeface="Montserrat Bold"/>
            </a:endParaRPr>
          </a:p>
          <a:p>
            <a:pPr algn="ctr">
              <a:lnSpc>
                <a:spcPts val="1934"/>
              </a:lnSpc>
              <a:spcBef>
                <a:spcPct val="0"/>
              </a:spcBef>
            </a:pPr>
            <a:r>
              <a:rPr lang="en-US" sz="1382">
                <a:solidFill>
                  <a:srgbClr val="FFFFFF"/>
                </a:solidFill>
                <a:latin typeface="Montserrat Bold"/>
              </a:rPr>
              <a:t>    servo.write(0);</a:t>
            </a:r>
          </a:p>
          <a:p>
            <a:pPr algn="ctr">
              <a:lnSpc>
                <a:spcPts val="1934"/>
              </a:lnSpc>
              <a:spcBef>
                <a:spcPct val="0"/>
              </a:spcBef>
            </a:pPr>
            <a:endParaRPr lang="en-US" sz="1382">
              <a:solidFill>
                <a:srgbClr val="FFFFFF"/>
              </a:solidFill>
              <a:latin typeface="Montserrat Bold"/>
            </a:endParaRPr>
          </a:p>
          <a:p>
            <a:pPr algn="ctr">
              <a:lnSpc>
                <a:spcPts val="1934"/>
              </a:lnSpc>
              <a:spcBef>
                <a:spcPct val="0"/>
              </a:spcBef>
            </a:pPr>
            <a:r>
              <a:rPr lang="en-US" sz="1382">
                <a:solidFill>
                  <a:srgbClr val="FFFFFF"/>
                </a:solidFill>
                <a:latin typeface="Montserrat Bold"/>
              </a:rPr>
              <a:t>    delay(1000);</a:t>
            </a:r>
          </a:p>
          <a:p>
            <a:pPr algn="ctr">
              <a:lnSpc>
                <a:spcPts val="1934"/>
              </a:lnSpc>
              <a:spcBef>
                <a:spcPct val="0"/>
              </a:spcBef>
            </a:pPr>
            <a:endParaRPr lang="en-US" sz="1382">
              <a:solidFill>
                <a:srgbClr val="FFFFFF"/>
              </a:solidFill>
              <a:latin typeface="Montserrat Bold"/>
            </a:endParaRPr>
          </a:p>
          <a:p>
            <a:pPr algn="ctr">
              <a:lnSpc>
                <a:spcPts val="1934"/>
              </a:lnSpc>
              <a:spcBef>
                <a:spcPct val="0"/>
              </a:spcBef>
            </a:pPr>
            <a:r>
              <a:rPr lang="en-US" sz="1382">
                <a:solidFill>
                  <a:srgbClr val="FFFFFF"/>
                </a:solidFill>
                <a:latin typeface="Montserrat Bold"/>
              </a:rPr>
              <a:t> /*  if the above condition is not satisfied then, we display that smoke is not detected and hence buzzer, led Is turned OFF and the servo is turned to 0 degrees which was its original position. A delay of 1ms is created. */</a:t>
            </a:r>
          </a:p>
          <a:p>
            <a:pPr algn="ctr">
              <a:lnSpc>
                <a:spcPts val="1934"/>
              </a:lnSpc>
              <a:spcBef>
                <a:spcPct val="0"/>
              </a:spcBef>
            </a:pPr>
            <a:endParaRPr lang="en-US" sz="1382">
              <a:solidFill>
                <a:srgbClr val="FFFFFF"/>
              </a:solidFill>
              <a:latin typeface="Montserrat Bold"/>
            </a:endParaRPr>
          </a:p>
          <a:p>
            <a:pPr algn="ctr">
              <a:lnSpc>
                <a:spcPts val="1934"/>
              </a:lnSpc>
              <a:spcBef>
                <a:spcPct val="0"/>
              </a:spcBef>
            </a:pPr>
            <a:r>
              <a:rPr lang="en-US" sz="1382">
                <a:solidFill>
                  <a:srgbClr val="FFFFFF"/>
                </a:solidFill>
                <a:latin typeface="Montserrat Bold"/>
              </a:rPr>
              <a:t>  }</a:t>
            </a:r>
          </a:p>
          <a:p>
            <a:pPr algn="ctr">
              <a:lnSpc>
                <a:spcPts val="1934"/>
              </a:lnSpc>
              <a:spcBef>
                <a:spcPct val="0"/>
              </a:spcBef>
            </a:pPr>
            <a:endParaRPr lang="en-US" sz="1382">
              <a:solidFill>
                <a:srgbClr val="FFFFFF"/>
              </a:solidFill>
              <a:latin typeface="Montserrat Bold"/>
            </a:endParaRPr>
          </a:p>
          <a:p>
            <a:pPr algn="ctr">
              <a:lnSpc>
                <a:spcPts val="1934"/>
              </a:lnSpc>
              <a:spcBef>
                <a:spcPct val="0"/>
              </a:spcBef>
            </a:pPr>
            <a:r>
              <a:rPr lang="en-US" sz="1382">
                <a:solidFill>
                  <a:srgbClr val="FFFFFF"/>
                </a:solidFill>
                <a:latin typeface="Montserrat Bold"/>
              </a:rPr>
              <a:t>  delay(2000); // wait 2s for next reading</a:t>
            </a:r>
          </a:p>
          <a:p>
            <a:pPr algn="ctr">
              <a:lnSpc>
                <a:spcPts val="1934"/>
              </a:lnSpc>
              <a:spcBef>
                <a:spcPct val="0"/>
              </a:spcBef>
            </a:pPr>
            <a:endParaRPr lang="en-US" sz="1382">
              <a:solidFill>
                <a:srgbClr val="FFFFFF"/>
              </a:solidFill>
              <a:latin typeface="Montserrat Bold"/>
            </a:endParaRPr>
          </a:p>
          <a:p>
            <a:pPr algn="ctr">
              <a:lnSpc>
                <a:spcPts val="1934"/>
              </a:lnSpc>
              <a:spcBef>
                <a:spcPct val="0"/>
              </a:spcBef>
            </a:pPr>
            <a:r>
              <a:rPr lang="en-US" sz="1382">
                <a:solidFill>
                  <a:srgbClr val="FFFFFF"/>
                </a:solidFill>
                <a:latin typeface="Montserrat Bold"/>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518</Words>
  <Application>Microsoft Office PowerPoint</Application>
  <PresentationFormat>Custom</PresentationFormat>
  <Paragraphs>93</Paragraphs>
  <Slides>11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Montserrat</vt:lpstr>
      <vt:lpstr>Calibri</vt:lpstr>
      <vt:lpstr>Montserrat Bold</vt:lpstr>
      <vt:lpstr>Neue Machina UltraBold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dc:title>
  <cp:lastModifiedBy>Apoorv D</cp:lastModifiedBy>
  <cp:revision>3</cp:revision>
  <dcterms:created xsi:type="dcterms:W3CDTF">2006-08-16T00:00:00Z</dcterms:created>
  <dcterms:modified xsi:type="dcterms:W3CDTF">2024-03-17T18:20:20Z</dcterms:modified>
  <dc:identifier>DAFZ_h3DecY</dc:identifier>
</cp:coreProperties>
</file>